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embeddedFontLst>
    <p:embeddedFont>
      <p:font typeface="Montserrat" charset="0"/>
      <p:regular r:id="rId21"/>
      <p:bold r:id="rId22"/>
      <p:italic r:id="rId23"/>
      <p:boldItalic r:id="rId24"/>
    </p:embeddedFont>
    <p:embeddedFont>
      <p:font typeface="Ultra" charset="0"/>
      <p:regular r:id="rId25"/>
    </p:embeddedFont>
    <p:embeddedFont>
      <p:font typeface="Impact" pitchFamily="34" charset="0"/>
      <p:regular r:id="rId26"/>
    </p:embeddedFont>
    <p:embeddedFont>
      <p:font typeface="Lato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45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684512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name="adj" fmla="val 0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Shape 1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name="adj" fmla="val 58774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4000"/>
            </a:lvl1pPr>
            <a:lvl2pPr lvl="1">
              <a:spcBef>
                <a:spcPts val="0"/>
              </a:spcBef>
              <a:buSzPct val="100000"/>
              <a:defRPr sz="4000"/>
            </a:lvl2pPr>
            <a:lvl3pPr lvl="2">
              <a:spcBef>
                <a:spcPts val="0"/>
              </a:spcBef>
              <a:buSzPct val="100000"/>
              <a:defRPr sz="4000"/>
            </a:lvl3pPr>
            <a:lvl4pPr lvl="3">
              <a:spcBef>
                <a:spcPts val="0"/>
              </a:spcBef>
              <a:buSzPct val="100000"/>
              <a:defRPr sz="4000"/>
            </a:lvl4pPr>
            <a:lvl5pPr lvl="4">
              <a:spcBef>
                <a:spcPts val="0"/>
              </a:spcBef>
              <a:buSzPct val="100000"/>
              <a:defRPr sz="4000"/>
            </a:lvl5pPr>
            <a:lvl6pPr lvl="5">
              <a:spcBef>
                <a:spcPts val="0"/>
              </a:spcBef>
              <a:buSzPct val="100000"/>
              <a:defRPr sz="4000"/>
            </a:lvl6pPr>
            <a:lvl7pPr lvl="6">
              <a:spcBef>
                <a:spcPts val="0"/>
              </a:spcBef>
              <a:buSzPct val="100000"/>
              <a:defRPr sz="4000"/>
            </a:lvl7pPr>
            <a:lvl8pPr lvl="7">
              <a:spcBef>
                <a:spcPts val="0"/>
              </a:spcBef>
              <a:buSzPct val="100000"/>
              <a:defRPr sz="4000"/>
            </a:lvl8pPr>
            <a:lvl9pPr lvl="8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06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Shape 107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8000"/>
            </a:lvl1pPr>
            <a:lvl2pPr lvl="1">
              <a:spcBef>
                <a:spcPts val="0"/>
              </a:spcBef>
              <a:buSzPct val="100000"/>
              <a:defRPr sz="8000"/>
            </a:lvl2pPr>
            <a:lvl3pPr lvl="2">
              <a:spcBef>
                <a:spcPts val="0"/>
              </a:spcBef>
              <a:buSzPct val="100000"/>
              <a:defRPr sz="8000"/>
            </a:lvl3pPr>
            <a:lvl4pPr lvl="3">
              <a:spcBef>
                <a:spcPts val="0"/>
              </a:spcBef>
              <a:buSzPct val="100000"/>
              <a:defRPr sz="8000"/>
            </a:lvl4pPr>
            <a:lvl5pPr lvl="4">
              <a:spcBef>
                <a:spcPts val="0"/>
              </a:spcBef>
              <a:buSzPct val="100000"/>
              <a:defRPr sz="8000"/>
            </a:lvl5pPr>
            <a:lvl6pPr lvl="5">
              <a:spcBef>
                <a:spcPts val="0"/>
              </a:spcBef>
              <a:buSzPct val="100000"/>
              <a:defRPr sz="8000"/>
            </a:lvl6pPr>
            <a:lvl7pPr lvl="6">
              <a:spcBef>
                <a:spcPts val="0"/>
              </a:spcBef>
              <a:buSzPct val="100000"/>
              <a:defRPr sz="8000"/>
            </a:lvl7pPr>
            <a:lvl8pPr lvl="7">
              <a:spcBef>
                <a:spcPts val="0"/>
              </a:spcBef>
              <a:buSzPct val="100000"/>
              <a:defRPr sz="8000"/>
            </a:lvl8pPr>
            <a:lvl9pPr lvl="8">
              <a:spcBef>
                <a:spcPts val="0"/>
              </a:spcBef>
              <a:buSzPct val="100000"/>
              <a:defRPr sz="8000"/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Shape 2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Shape 4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Shape 4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Shape 4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Shape 50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Shape 5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Shape 5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Shape 63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Shape 6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Shape 71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name="adj" fmla="val 49469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name="adj" fmla="val 0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Shape 9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Shape 93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ubTitle" idx="1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300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2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Shape 10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Shape 101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name="adj" fmla="val 50000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focus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SzPct val="1000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s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‹Nº›</a:t>
            </a:fld>
            <a:endParaRPr lang="es"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ctrTitle"/>
          </p:nvPr>
        </p:nvSpPr>
        <p:spPr>
          <a:xfrm>
            <a:off x="2335175" y="1602975"/>
            <a:ext cx="6693600" cy="2270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7200">
                <a:latin typeface="Ultra"/>
                <a:ea typeface="Ultra"/>
                <a:cs typeface="Ultra"/>
                <a:sym typeface="Ultra"/>
              </a:rPr>
              <a:t>FUNCIONES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subTitle" idx="1"/>
          </p:nvPr>
        </p:nvSpPr>
        <p:spPr>
          <a:xfrm rot="10800000">
            <a:off x="6650089" y="6691360"/>
            <a:ext cx="1971900" cy="817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1052550" y="370000"/>
            <a:ext cx="6927600" cy="912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b="1"/>
              <a:t>               </a:t>
            </a:r>
            <a:r>
              <a:rPr lang="es" sz="4800" b="1"/>
              <a:t>   </a:t>
            </a:r>
            <a:r>
              <a:rPr lang="es" sz="4800" b="1">
                <a:latin typeface="Impact"/>
                <a:ea typeface="Impact"/>
                <a:cs typeface="Impact"/>
                <a:sym typeface="Impact"/>
              </a:rPr>
              <a:t>FUNCIÓN LINEAL</a:t>
            </a:r>
          </a:p>
          <a:p>
            <a:pPr lvl="0">
              <a:spcBef>
                <a:spcPts val="0"/>
              </a:spcBef>
              <a:buNone/>
            </a:pPr>
            <a:endParaRPr sz="3600" b="1"/>
          </a:p>
          <a:p>
            <a:pPr lvl="0">
              <a:spcBef>
                <a:spcPts val="0"/>
              </a:spcBef>
              <a:buNone/>
            </a:pPr>
            <a:endParaRPr sz="3600" b="1"/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1285625" y="1603175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Si la representamos en un eje de coordenadas su gráfica es una línea recta.</a:t>
            </a:r>
          </a:p>
          <a:p>
            <a:pPr lvl="0">
              <a:spcBef>
                <a:spcPts val="0"/>
              </a:spcBef>
              <a:buNone/>
            </a:pPr>
            <a:r>
              <a:rPr lang="es" sz="2400"/>
              <a:t>Su expresión analítica es: Y=mx+b</a:t>
            </a:r>
          </a:p>
          <a:p>
            <a:pPr lvl="0">
              <a:spcBef>
                <a:spcPts val="0"/>
              </a:spcBef>
              <a:buNone/>
            </a:pP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2556275" y="310625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>
                <a:latin typeface="Impact"/>
                <a:ea typeface="Impact"/>
                <a:cs typeface="Impact"/>
                <a:sym typeface="Impact"/>
              </a:rPr>
              <a:t>FUNCIÓN AFÍN</a:t>
            </a:r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Una función afín es una función de primer grado que no pasa por el origen de coordenadas (0,0)</a:t>
            </a:r>
          </a:p>
        </p:txBody>
      </p:sp>
      <p:pic>
        <p:nvPicPr>
          <p:cNvPr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2513" y="2654313"/>
            <a:ext cx="3914775" cy="22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1238125" y="1353675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La podemos reconocer si la línea de la pendiente no pasa por donde se cruzan los ejes.</a:t>
            </a:r>
          </a:p>
          <a:p>
            <a:pPr lvl="0">
              <a:spcBef>
                <a:spcPts val="0"/>
              </a:spcBef>
              <a:buNone/>
            </a:pPr>
            <a:endParaRPr sz="2400"/>
          </a:p>
          <a:p>
            <a:pPr lvl="0">
              <a:spcBef>
                <a:spcPts val="0"/>
              </a:spcBef>
              <a:buNone/>
            </a:pPr>
            <a:r>
              <a:rPr lang="es" sz="2400"/>
              <a:t>Su expresión analítica es: Y=mx+b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2790325" y="4079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>
                <a:latin typeface="Impact"/>
                <a:ea typeface="Impact"/>
                <a:cs typeface="Impact"/>
                <a:sym typeface="Impact"/>
              </a:rPr>
              <a:t> PENDIENTE</a:t>
            </a:r>
          </a:p>
        </p:txBody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1535000" y="1579425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Es  la inclinación de la línea recta.</a:t>
            </a:r>
          </a:p>
        </p:txBody>
      </p:sp>
      <p:pic>
        <p:nvPicPr>
          <p:cNvPr id="220" name="Shape 220" descr="pendiente de una grafica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7775" y="2621813"/>
            <a:ext cx="4343400" cy="17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title"/>
          </p:nvPr>
        </p:nvSpPr>
        <p:spPr>
          <a:xfrm>
            <a:off x="1683575" y="43110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>
                <a:latin typeface="Impact"/>
                <a:ea typeface="Impact"/>
                <a:cs typeface="Impact"/>
                <a:sym typeface="Impact"/>
              </a:rPr>
              <a:t>ORDENADA EN EL ORIGEN</a:t>
            </a:r>
          </a:p>
        </p:txBody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1559025" y="1692125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Es el punto exacto que corta por el punto (y)</a:t>
            </a:r>
          </a:p>
        </p:txBody>
      </p:sp>
      <p:pic>
        <p:nvPicPr>
          <p:cNvPr id="227" name="Shape 227" descr="ordenada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1325" y="2309400"/>
            <a:ext cx="4314901" cy="269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 b="1">
                <a:latin typeface="Impact"/>
                <a:ea typeface="Impact"/>
                <a:cs typeface="Impact"/>
                <a:sym typeface="Impact"/>
              </a:rPr>
              <a:t>RECONOCER PENDIENTE Y </a:t>
            </a:r>
          </a:p>
        </p:txBody>
      </p:sp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9875" y="2505475"/>
            <a:ext cx="3464225" cy="1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title"/>
          </p:nvPr>
        </p:nvSpPr>
        <p:spPr>
          <a:xfrm>
            <a:off x="1297500" y="4661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ECUACIÓN DE LA PUNTO PENDIENTE</a:t>
            </a:r>
          </a:p>
        </p:txBody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1297500" y="1854775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Su ecuación es:  </a:t>
            </a:r>
          </a:p>
          <a:p>
            <a:pPr lvl="0">
              <a:spcBef>
                <a:spcPts val="0"/>
              </a:spcBef>
              <a:buNone/>
            </a:pPr>
            <a:endParaRPr sz="2400"/>
          </a:p>
        </p:txBody>
      </p:sp>
      <p:pic>
        <p:nvPicPr>
          <p:cNvPr id="241" name="Shape 241" descr="imagePUNTO PENDIENT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7688" y="2806050"/>
            <a:ext cx="2466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title"/>
          </p:nvPr>
        </p:nvSpPr>
        <p:spPr>
          <a:xfrm>
            <a:off x="1297500" y="182025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Ecuación de la recta que pasa por dos puntos</a:t>
            </a:r>
          </a:p>
        </p:txBody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1297500" y="1717000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La ecuación es:</a:t>
            </a:r>
          </a:p>
        </p:txBody>
      </p:sp>
      <p:pic>
        <p:nvPicPr>
          <p:cNvPr id="248" name="Shape 2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6250" y="1872688"/>
            <a:ext cx="3314797" cy="259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1297500" y="393750"/>
            <a:ext cx="7038900" cy="1235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/>
              <a:t>Resolución de sistemas lineales con dos incógnitas.</a:t>
            </a:r>
          </a:p>
        </p:txBody>
      </p:sp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8498" y="1729200"/>
            <a:ext cx="4469652" cy="298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1805050" y="263125"/>
            <a:ext cx="7647600" cy="1090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Definición de función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510650" y="1353925"/>
            <a:ext cx="3194400" cy="3852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Una función, es una relación entre un conjunto llamado X (dominio) y otro llamado Y (codominio)</a:t>
            </a:r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2174" y="1234699"/>
            <a:ext cx="4133675" cy="375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1345025" y="29875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¿Qué es el dominio de una función?</a:t>
            </a:r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319500" y="1631075"/>
            <a:ext cx="31095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Es el conjunto de todos los valores de la variable independiente.  (desde que empieza hasta que acaba)</a:t>
            </a:r>
          </a:p>
        </p:txBody>
      </p:sp>
      <p:pic>
        <p:nvPicPr>
          <p:cNvPr id="149" name="Shape 149" descr="dominio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6322800" y="4362525"/>
            <a:ext cx="122075" cy="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 descr="dominio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672137" y="3222113"/>
            <a:ext cx="78139" cy="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 descr="dominio 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40300" y="1892325"/>
            <a:ext cx="4442375" cy="2138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1196750" y="178125"/>
            <a:ext cx="7169100" cy="1299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"/>
              <a:t>     </a:t>
            </a:r>
            <a:r>
              <a:rPr lang="es" sz="3600">
                <a:latin typeface="Impact"/>
                <a:ea typeface="Impact"/>
                <a:cs typeface="Impact"/>
                <a:sym typeface="Impact"/>
              </a:rPr>
              <a:t>     Crecimiento y decrecimiento de una función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92350" y="1677450"/>
            <a:ext cx="5192100" cy="290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Creciente: Si al aumentar la variable independiente aumenta la dependiente.</a:t>
            </a:r>
          </a:p>
          <a:p>
            <a:pPr lvl="0">
              <a:spcBef>
                <a:spcPts val="0"/>
              </a:spcBef>
              <a:buNone/>
            </a:pPr>
            <a:r>
              <a:rPr lang="es" sz="2400"/>
              <a:t>Decreciente: Si al aumentar la variable independiente disminuye la dependiente.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84450" y="2232200"/>
            <a:ext cx="3803850" cy="179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1748750" y="180000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Máximos y mínimos relativos 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150325" y="1337650"/>
            <a:ext cx="4481100" cy="178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-El máximo relativo de una función es el punto más alto .</a:t>
            </a:r>
          </a:p>
        </p:txBody>
      </p:sp>
      <p:sp>
        <p:nvSpPr>
          <p:cNvPr id="165" name="Shape 165"/>
          <p:cNvSpPr txBox="1"/>
          <p:nvPr/>
        </p:nvSpPr>
        <p:spPr>
          <a:xfrm>
            <a:off x="4940125" y="1164450"/>
            <a:ext cx="4097100" cy="2814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lt1"/>
              </a:buClr>
              <a:buSzPct val="100000"/>
              <a:buFont typeface="Lato"/>
              <a:buChar char="-"/>
            </a:pPr>
            <a:r>
              <a:rPr lang="es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El mínimo relativo es el punto más bajo de los que hay a su alrededor</a:t>
            </a:r>
          </a:p>
        </p:txBody>
      </p:sp>
      <p:pic>
        <p:nvPicPr>
          <p:cNvPr id="166" name="Shape 166" descr="maximo-relativo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0300" y="2630975"/>
            <a:ext cx="2539896" cy="178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7950" y="2630975"/>
            <a:ext cx="2653700" cy="178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1653750" y="421175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3600">
                <a:latin typeface="Impact"/>
                <a:ea typeface="Impact"/>
                <a:cs typeface="Impact"/>
                <a:sym typeface="Impact"/>
              </a:rPr>
              <a:t>Máximos y mínimos absolutos</a:t>
            </a:r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285000" y="1335275"/>
            <a:ext cx="3289500" cy="1241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400"/>
              <a:t>-El  máximo  absoluto           es el valor más  grande de todo el dominio.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575" y="3099450"/>
            <a:ext cx="2641375" cy="197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/>
        </p:nvSpPr>
        <p:spPr>
          <a:xfrm>
            <a:off x="4144475" y="1335275"/>
            <a:ext cx="3800100" cy="14250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-El mínimo absoluto es el valor más pequeño de todo el dominio .</a:t>
            </a:r>
          </a:p>
        </p:txBody>
      </p:sp>
      <p:pic>
        <p:nvPicPr>
          <p:cNvPr id="176" name="Shape 1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1400" y="3099450"/>
            <a:ext cx="2352100" cy="197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838475" y="168125"/>
            <a:ext cx="7371600" cy="2028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s" sz="3600" b="1"/>
              <a:t>                 </a:t>
            </a:r>
            <a:r>
              <a:rPr lang="es" sz="4800" b="1"/>
              <a:t> </a:t>
            </a:r>
            <a:r>
              <a:rPr lang="es" sz="4800" b="1">
                <a:latin typeface="Impact"/>
                <a:ea typeface="Impact"/>
                <a:cs typeface="Impact"/>
                <a:sym typeface="Impact"/>
              </a:rPr>
              <a:t>PERIODICIDAD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1297500" y="1149675"/>
            <a:ext cx="7142400" cy="3329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Siempre transcurre el mismo intervalo de tiempo, que se denomina periodo, es decir,  que se repite sucesivamente.</a:t>
            </a:r>
          </a:p>
        </p:txBody>
      </p:sp>
      <p:pic>
        <p:nvPicPr>
          <p:cNvPr id="183" name="Shape 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9175" y="2248900"/>
            <a:ext cx="3509775" cy="25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2591925" y="381875"/>
            <a:ext cx="7038900" cy="914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4800">
                <a:latin typeface="Impact"/>
                <a:ea typeface="Impact"/>
                <a:cs typeface="Impact"/>
                <a:sym typeface="Impact"/>
              </a:rPr>
              <a:t>CONTINUIDAD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1321250" y="1401300"/>
            <a:ext cx="7038900" cy="2911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2400"/>
              <a:t>Se tiene al considerar que su gráfica es continua, en el sentido en el que se puede dibujar sin levantar el lápiz del papel.</a:t>
            </a:r>
          </a:p>
        </p:txBody>
      </p:sp>
      <p:pic>
        <p:nvPicPr>
          <p:cNvPr id="190" name="Shape 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7100" y="3057675"/>
            <a:ext cx="5707200" cy="177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ctrTitle"/>
          </p:nvPr>
        </p:nvSpPr>
        <p:spPr>
          <a:xfrm>
            <a:off x="2291925" y="937200"/>
            <a:ext cx="6967800" cy="1578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" sz="7200">
                <a:latin typeface="Ultra"/>
                <a:ea typeface="Ultra"/>
                <a:cs typeface="Ultra"/>
                <a:sym typeface="Ultra"/>
              </a:rPr>
              <a:t>FUNCIONES LINEALES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Office PowerPoint</Application>
  <PresentationFormat>Presentación en pantalla (16:9)</PresentationFormat>
  <Paragraphs>37</Paragraphs>
  <Slides>18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4" baseType="lpstr">
      <vt:lpstr>Arial</vt:lpstr>
      <vt:lpstr>Montserrat</vt:lpstr>
      <vt:lpstr>Ultra</vt:lpstr>
      <vt:lpstr>Impact</vt:lpstr>
      <vt:lpstr>Lato</vt:lpstr>
      <vt:lpstr>Focus</vt:lpstr>
      <vt:lpstr>FUNCIONES</vt:lpstr>
      <vt:lpstr>Definición de función</vt:lpstr>
      <vt:lpstr>¿Qué es el dominio de una función?</vt:lpstr>
      <vt:lpstr>          Crecimiento y decrecimiento de una función</vt:lpstr>
      <vt:lpstr>Máximos y mínimos relativos </vt:lpstr>
      <vt:lpstr>Máximos y mínimos absolutos</vt:lpstr>
      <vt:lpstr>                  PERIODICIDAD</vt:lpstr>
      <vt:lpstr>CONTINUIDAD</vt:lpstr>
      <vt:lpstr>FUNCIONES LINEALES</vt:lpstr>
      <vt:lpstr>                  FUNCIÓN LINEAL  </vt:lpstr>
      <vt:lpstr>FUNCIÓN AFÍN</vt:lpstr>
      <vt:lpstr>Presentación de PowerPoint</vt:lpstr>
      <vt:lpstr> PENDIENTE</vt:lpstr>
      <vt:lpstr>ORDENADA EN EL ORIGEN</vt:lpstr>
      <vt:lpstr>RECONOCER PENDIENTE Y </vt:lpstr>
      <vt:lpstr>ECUACIÓN DE LA PUNTO PENDIENTE</vt:lpstr>
      <vt:lpstr>Ecuación de la recta que pasa por dos puntos</vt:lpstr>
      <vt:lpstr>Resolución de sistemas lineales con dos incógnitas.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FUNCIONES</dc:title>
  <dc:creator>usuario</dc:creator>
  <cp:lastModifiedBy>usuario</cp:lastModifiedBy>
  <cp:revision>1</cp:revision>
  <dcterms:modified xsi:type="dcterms:W3CDTF">2017-11-13T21:44:00Z</dcterms:modified>
</cp:coreProperties>
</file>